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0" r:id="rId4"/>
    <p:sldId id="25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1" r:id="rId16"/>
    <p:sldId id="272" r:id="rId17"/>
    <p:sldId id="273" r:id="rId18"/>
    <p:sldId id="274" r:id="rId19"/>
    <p:sldId id="276" r:id="rId20"/>
    <p:sldId id="275" r:id="rId21"/>
    <p:sldId id="258" r:id="rId2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8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94B63-8835-4D20-ABEE-292E5A6AE268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6BEA3-014C-4310-BE91-9533881056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581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6BEA3-014C-4310-BE91-9533881056CB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605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A9AEEE-47C5-793E-026F-69B73821C9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0A0A2D-2335-5D6C-14C7-50AAA6B9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85010A-1AE8-226A-F771-2686D57DA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3E6A97-A768-47BB-40F7-97F0F48F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4D81C6-A263-9EDF-D8E0-6389CA88A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668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044-7848-A561-1141-EF7909C36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75B728-66B3-6EFF-A501-702EEC94C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827C0E-0387-4252-8CDD-1DEF4AA2B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492D51-3542-FA19-3969-9E0169B4D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DC1449-850C-BC9E-2611-626CBB95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179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DE310C7-E55F-6459-F796-37B671D3D0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0150AE-DEEC-0176-0844-A6D4E27B6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A3C996-B3C6-3D02-E010-5152D01BE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D5846A-0AB9-DBDA-CDCB-E3C6D180E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9F273E-406A-D019-2AFC-4C82280B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819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E9F6F-5E73-E7EF-6EDF-A13F772EB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187EE1-2F18-2C6C-5D4A-2E4DE513B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1585A2-AD61-FD13-9A5D-3F66AED6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4B54D9-5699-064A-C753-D10F10766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5BCD54-75C0-EEA3-AB6A-7457EEE9D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66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EB8A44-C49E-E698-F4CE-3AA7B411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555A2A-1301-7CF9-4337-BA2790488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B8DA56-991F-B1D0-0359-9F8616E8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0A8650-757A-FD44-D757-37D3C9510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51F6B5-09BE-A76C-CF30-1C5DBCD74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9780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5D497A-B2D2-2370-13FC-E63C445CB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6B4CF3-6CCC-F33D-8CC6-6D1E37A8C4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A19C57-CBB3-9ED9-5F29-4C78E0C49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279F3A-AB35-AB19-E815-A1EA2213D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C04DAD-37BA-4563-981B-716647372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E5B0A6-1798-3555-B0EA-73066806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486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84DD0-CE59-DAD3-7589-ABF6F4F33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C23042-258A-5B4F-28AC-970CF1A78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781375-6B93-FB72-633F-EED56EFBA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320EFF8-9576-475C-1E21-79F03A05D9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D9AF70-C14B-ACC0-10DF-2602DDDF2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9A8375E-E1A0-25DC-F113-A93F2CC0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65A2A38-A263-F695-FD78-567FD6EC4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1F27FC1-5A55-0D56-4F2F-78695B9CB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068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310AC-5885-99E5-3795-8DEC0F091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7F0456-B3BA-5045-4C61-A7AC0EFD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77EF02-4800-2E11-F177-30152F10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D67BA4B-FD40-F32F-FB78-56750631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149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EB92AAA-F0F8-7988-28D5-1747863F0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B02F5DE-66EE-CA96-079C-7B1DB1652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6CDF958-EFCB-055F-A19C-2D7D99C5C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753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A5DC7-00C5-D0C0-E890-309362BEF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30BBDF-7A7D-8EA0-B950-B8B5BB787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6DF5B1-9B28-C239-AC93-19494981C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31AE7B-76FE-975D-0BB9-DB95E3044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71831C-E8BC-847E-305E-3C0884686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9B9936-9175-1A2E-3AB8-982817137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224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9A63C4-4704-1950-E9A5-50495AE4F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F85575-0C5F-AE4B-D608-4DF0AFCDFE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398199-C312-E999-AB72-99F27EB3F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1DE492-48AB-B445-F395-9EAC0AEB2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EE117E-FE7B-DD33-FDBA-6F11FFE4D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51BA3E5-7D5B-F3D6-9979-453FBE121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780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F1BACAA-9538-BC4F-4EFD-938E6218C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B500B4-1885-DE94-FB9D-A6C0A1769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D3944A-DE45-F8E3-B051-3D279BFBBC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5D5B91-4682-4FE0-A22D-466835EAF39B}" type="datetimeFigureOut">
              <a:rPr lang="es-MX" smtClean="0"/>
              <a:t>29/06/2026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9FA08B-9670-F29E-63C9-7FBCE28A0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B48F37-C02F-ED6B-CEF7-9AC7AEC5F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59D929-E4F2-4786-AB06-F0AA09E0E22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412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A3476-FE71-F9EA-9FEE-3558D5F0C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C10F55B-82CC-B745-AF87-64D7E5C08B2C}"/>
              </a:ext>
            </a:extLst>
          </p:cNvPr>
          <p:cNvSpPr txBox="1"/>
          <p:nvPr/>
        </p:nvSpPr>
        <p:spPr>
          <a:xfrm>
            <a:off x="793779" y="5499045"/>
            <a:ext cx="10602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MX" sz="3600" dirty="0">
                <a:solidFill>
                  <a:schemeClr val="bg1"/>
                </a:solidFill>
                <a:latin typeface="Arial Black" panose="020B0A04020102020204" pitchFamily="34" charset="0"/>
              </a:rPr>
              <a:t>CULTURA</a:t>
            </a:r>
            <a:r>
              <a:rPr lang="es-MX" sz="3600" dirty="0"/>
              <a:t> </a:t>
            </a:r>
            <a:r>
              <a:rPr lang="es-MX" sz="3600" dirty="0">
                <a:solidFill>
                  <a:schemeClr val="bg1"/>
                </a:solidFill>
                <a:latin typeface="Arial Black" panose="020B0A04020102020204" pitchFamily="34" charset="0"/>
              </a:rPr>
              <a:t>ORGANIZACIONAL</a:t>
            </a:r>
          </a:p>
        </p:txBody>
      </p:sp>
    </p:spTree>
    <p:extLst>
      <p:ext uri="{BB962C8B-B14F-4D97-AF65-F5344CB8AC3E}">
        <p14:creationId xmlns:p14="http://schemas.microsoft.com/office/powerpoint/2010/main" val="3425028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12B25-785D-6E15-F471-9A81A7263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46704"/>
          </a:xfrm>
        </p:spPr>
        <p:txBody>
          <a:bodyPr/>
          <a:lstStyle/>
          <a:p>
            <a:pPr algn="ctr"/>
            <a:r>
              <a:rPr lang="es-ES" b="1" cap="all" dirty="0"/>
              <a:t>Calidad e Higiene.</a:t>
            </a:r>
            <a:br>
              <a:rPr lang="es-ES" b="1" cap="all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5C8A24-FA03-1522-054E-F256A8CCE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0429"/>
            <a:ext cx="10515600" cy="3836534"/>
          </a:xfrm>
        </p:spPr>
        <p:txBody>
          <a:bodyPr/>
          <a:lstStyle/>
          <a:p>
            <a:pPr marL="0" indent="0">
              <a:buNone/>
            </a:pPr>
            <a:r>
              <a:rPr lang="es-ES" sz="4000" b="1" cap="all" dirty="0"/>
              <a:t>Para nosotros es importante mantener en alto los estándares en la preparación de alimentos, limpieza y manejo seguro de los insumos.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CA5E399-988A-6D25-5535-22FBDF9B5059}"/>
              </a:ext>
            </a:extLst>
          </p:cNvPr>
          <p:cNvSpPr txBox="1"/>
          <p:nvPr/>
        </p:nvSpPr>
        <p:spPr>
          <a:xfrm>
            <a:off x="838199" y="5566005"/>
            <a:ext cx="10515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“Calidad e higiene significa que todo lo que servimos debe estar bien hecho, limpio y seguro para el cliente.”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397119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EC15D-351D-8E8A-BE20-A4A82E31A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12018"/>
          </a:xfrm>
        </p:spPr>
        <p:txBody>
          <a:bodyPr/>
          <a:lstStyle/>
          <a:p>
            <a:pPr algn="ctr"/>
            <a:r>
              <a:rPr lang="es-ES" b="1" cap="all" dirty="0"/>
              <a:t>Servicio.</a:t>
            </a:r>
            <a:br>
              <a:rPr lang="es-ES" b="1" cap="all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31FAB6-FDD3-FD6E-843C-F669752BA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7257"/>
            <a:ext cx="10515600" cy="3629706"/>
          </a:xfrm>
        </p:spPr>
        <p:txBody>
          <a:bodyPr/>
          <a:lstStyle/>
          <a:p>
            <a:pPr marL="0" indent="0">
              <a:buNone/>
            </a:pPr>
            <a:r>
              <a:rPr lang="es-ES" sz="4000" b="1" cap="all" dirty="0"/>
              <a:t>Brindamos atención amable, rápida y profesional, buscando siempre la satisfacción del cliente.</a:t>
            </a:r>
          </a:p>
          <a:p>
            <a:pPr marL="0" indent="0">
              <a:buNone/>
            </a:pPr>
            <a:br>
              <a:rPr lang="es-ES" dirty="0"/>
            </a:br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3E6CA2-5E2D-8818-B824-1CA79FFD7BF9}"/>
              </a:ext>
            </a:extLst>
          </p:cNvPr>
          <p:cNvSpPr txBox="1"/>
          <p:nvPr/>
        </p:nvSpPr>
        <p:spPr>
          <a:xfrm>
            <a:off x="838200" y="5337406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“La forma en que atendemos al cliente y cómo lo hacemos sentir.”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133471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8C755-696E-EE16-BE8B-9EBEEE88F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cap="all" dirty="0"/>
              <a:t>Innovación.</a:t>
            </a:r>
            <a:br>
              <a:rPr lang="es-ES" b="1" cap="all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1B828D-8C7D-FB65-95C6-58F25114F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8911"/>
            <a:ext cx="10515600" cy="35269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4000" b="1" cap="all" dirty="0"/>
              <a:t>Buscamos mejorar continuamente nuestros productos, procesos y servicio para mantenernos competitivos y posicionados en el mercado. </a:t>
            </a:r>
          </a:p>
          <a:p>
            <a:pPr marL="0" indent="0">
              <a:buNone/>
            </a:pPr>
            <a:br>
              <a:rPr lang="es-ES" dirty="0"/>
            </a:br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C284309-50CB-2BF3-F67E-0163146ED42C}"/>
              </a:ext>
            </a:extLst>
          </p:cNvPr>
          <p:cNvSpPr txBox="1"/>
          <p:nvPr/>
        </p:nvSpPr>
        <p:spPr>
          <a:xfrm>
            <a:off x="838201" y="5587777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“Buscar hacer las cosas mejor, no quedarse siempre igual.”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31713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09E237-7955-F431-1383-1D021D95F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39875"/>
          </a:xfrm>
        </p:spPr>
        <p:txBody>
          <a:bodyPr>
            <a:normAutofit/>
          </a:bodyPr>
          <a:lstStyle/>
          <a:p>
            <a:pPr algn="ctr"/>
            <a:r>
              <a:rPr lang="es-ES" sz="4800" b="1" cap="all" dirty="0"/>
              <a:t>Empatía.</a:t>
            </a:r>
            <a:br>
              <a:rPr lang="es-ES" b="1" cap="all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D660D-3A20-27B2-9678-63CEAC943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3341"/>
            <a:ext cx="10515600" cy="3281363"/>
          </a:xfrm>
        </p:spPr>
        <p:txBody>
          <a:bodyPr/>
          <a:lstStyle/>
          <a:p>
            <a:pPr marL="0" indent="0">
              <a:buNone/>
            </a:pPr>
            <a:r>
              <a:rPr lang="es-ES" sz="4000" b="1" cap="all" dirty="0"/>
              <a:t>Escuchamos y entendemos las necesidades del cliente, proveedores y colaboradores, actuando con sensibilidad y respeto.</a:t>
            </a:r>
            <a:br>
              <a:rPr lang="es-ES" dirty="0"/>
            </a:br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1E53963-64A5-3959-2247-1AB8189BA192}"/>
              </a:ext>
            </a:extLst>
          </p:cNvPr>
          <p:cNvSpPr txBox="1"/>
          <p:nvPr/>
        </p:nvSpPr>
        <p:spPr>
          <a:xfrm>
            <a:off x="838200" y="5846544"/>
            <a:ext cx="10515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“Ponerte en el lugar de la otra persona y entender cómo se siente.”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144157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576F4-C5CA-BFD1-2EE5-3A8FC6541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65704"/>
          </a:xfrm>
        </p:spPr>
        <p:txBody>
          <a:bodyPr>
            <a:normAutofit/>
          </a:bodyPr>
          <a:lstStyle/>
          <a:p>
            <a:pPr algn="ctr"/>
            <a:r>
              <a:rPr lang="es-ES" sz="4800" b="1" cap="all" dirty="0"/>
              <a:t>Respeto.</a:t>
            </a:r>
            <a:br>
              <a:rPr lang="es-ES" b="1" cap="all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59BCC2-1B9B-50BF-A2C9-4BBD82BCC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1057"/>
            <a:ext cx="10515600" cy="3705906"/>
          </a:xfrm>
        </p:spPr>
        <p:txBody>
          <a:bodyPr/>
          <a:lstStyle/>
          <a:p>
            <a:pPr marL="0" indent="0">
              <a:buNone/>
            </a:pPr>
            <a:r>
              <a:rPr lang="es-ES" sz="4000" b="1" cap="all" dirty="0"/>
              <a:t>Tratamos a clientes, proveedores  y colaboradores con dignidad, educación y consideración en todo momento.</a:t>
            </a:r>
            <a:endParaRPr lang="es-MX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E4EDA-CF4A-29D7-6148-4699465EEBA2}"/>
              </a:ext>
            </a:extLst>
          </p:cNvPr>
          <p:cNvSpPr txBox="1"/>
          <p:nvPr/>
        </p:nvSpPr>
        <p:spPr>
          <a:xfrm>
            <a:off x="838200" y="5457148"/>
            <a:ext cx="9448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“ Tratar bien a todas las personas, sin importar la situación.”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191861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B31BA0-667C-229F-A1C7-2DDEE0119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4800" b="1" cap="all" dirty="0"/>
              <a:t>Lealtad.</a:t>
            </a:r>
            <a:br>
              <a:rPr lang="es-ES" b="1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63FAD8-9C2E-6332-A425-201EF9A64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805341"/>
            <a:ext cx="9525000" cy="2463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b="1" cap="all" dirty="0"/>
              <a:t>Actuamos con fidelidad hacia la empresa, cuidando su reputación, recursos y objetivos.</a:t>
            </a:r>
            <a:br>
              <a:rPr lang="es-ES" b="1" dirty="0"/>
            </a:br>
            <a:endParaRPr lang="es-MX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8410AB7-D72B-6205-DFC1-F2BCD9078AA2}"/>
              </a:ext>
            </a:extLst>
          </p:cNvPr>
          <p:cNvSpPr txBox="1"/>
          <p:nvPr/>
        </p:nvSpPr>
        <p:spPr>
          <a:xfrm>
            <a:off x="729340" y="5566005"/>
            <a:ext cx="11027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“Ser fiel a la empresa, actuar correctamente y cuidar el lugar donde trabajas.”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183089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3DE00-5979-7253-1F8F-36D6A0CF9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5189"/>
          </a:xfrm>
        </p:spPr>
        <p:txBody>
          <a:bodyPr/>
          <a:lstStyle/>
          <a:p>
            <a:pPr algn="ctr"/>
            <a:r>
              <a:rPr lang="es-ES" b="1" cap="all" dirty="0"/>
              <a:t>Compromiso.</a:t>
            </a:r>
            <a:br>
              <a:rPr lang="es-ES" b="1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67A64F-F093-8CA2-57C9-EEE9E5B0D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2321148"/>
            <a:ext cx="10254343" cy="2740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b="1" cap="all" dirty="0"/>
              <a:t>Trabajamos con dedicación para cumplir la misión y alcanzar los objetivos de la empresa.</a:t>
            </a:r>
          </a:p>
          <a:p>
            <a:pPr marL="0" indent="0">
              <a:buNone/>
            </a:pPr>
            <a:br>
              <a:rPr lang="es-ES" dirty="0"/>
            </a:br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E6F12EB-AC20-9E0A-55AE-0361D005FC01}"/>
              </a:ext>
            </a:extLst>
          </p:cNvPr>
          <p:cNvSpPr txBox="1"/>
          <p:nvPr/>
        </p:nvSpPr>
        <p:spPr>
          <a:xfrm>
            <a:off x="1774371" y="5160219"/>
            <a:ext cx="73696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“Dar lo mejor de ti en tu trabajo todos los días.”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61208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D8C01D-FB04-6E92-C5FB-5CDD9F361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ACTITUD.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741FE1-A999-012E-66E5-60E2BDE5A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2" y="1984917"/>
            <a:ext cx="11549745" cy="23367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469FBC4C-4043-714A-45BB-C311EAA6D521}"/>
              </a:ext>
            </a:extLst>
          </p:cNvPr>
          <p:cNvSpPr txBox="1">
            <a:spLocks/>
          </p:cNvSpPr>
          <p:nvPr/>
        </p:nvSpPr>
        <p:spPr>
          <a:xfrm>
            <a:off x="674914" y="1690688"/>
            <a:ext cx="10983686" cy="4802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MX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MX" sz="2400" b="1" dirty="0"/>
              <a:t>COMO TAL LA ACTITUD NO ES UN VALOR , PERO SI ES UN COMPORTAMIENTO QUE REFLEJA LOS VALORES.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sz="2400" b="1" dirty="0"/>
          </a:p>
          <a:p>
            <a:r>
              <a:rPr lang="es-ES" sz="2400" b="1" cap="all" dirty="0"/>
              <a:t>Es la forma en que </a:t>
            </a:r>
            <a:r>
              <a:rPr lang="es-ES" sz="3200" b="1" cap="all" dirty="0">
                <a:solidFill>
                  <a:srgbClr val="FF0000"/>
                </a:solidFill>
                <a:highlight>
                  <a:srgbClr val="FFFF00"/>
                </a:highlight>
              </a:rPr>
              <a:t>decides</a:t>
            </a:r>
            <a:r>
              <a:rPr lang="es-ES" sz="2400" b="1" cap="all" dirty="0"/>
              <a:t> actuar frente a una situación.</a:t>
            </a:r>
          </a:p>
          <a:p>
            <a:r>
              <a:rPr lang="es-ES" sz="2400" b="1" cap="all" dirty="0"/>
              <a:t>Se puede controlar .</a:t>
            </a:r>
          </a:p>
          <a:p>
            <a:r>
              <a:rPr lang="es-ES" sz="2400" b="1" cap="all" dirty="0"/>
              <a:t>Es profesional.</a:t>
            </a:r>
          </a:p>
          <a:p>
            <a:r>
              <a:rPr lang="es-ES" sz="2400" b="1" cap="all" dirty="0"/>
              <a:t>Depende de ti.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es-MX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es-MX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es-MX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es-MX" dirty="0"/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0" indent="0">
              <a:buFont typeface="Arial" panose="020B0604020202020204" pitchFamily="34" charset="0"/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6618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C78A7-16E1-FBD2-E640-E06F41857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cap="all" dirty="0"/>
              <a:t>Definición de actitud:</a:t>
            </a:r>
            <a:br>
              <a:rPr lang="es-ES" cap="all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9A8F25-1A89-4DC9-5A09-CBFF45E28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6342"/>
            <a:ext cx="10770220" cy="1951463"/>
          </a:xfrm>
        </p:spPr>
        <p:txBody>
          <a:bodyPr>
            <a:normAutofit fontScale="92500" lnSpcReduction="10000"/>
          </a:bodyPr>
          <a:lstStyle/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r>
              <a:rPr lang="es-ES" cap="all" dirty="0"/>
              <a:t>La </a:t>
            </a:r>
            <a:r>
              <a:rPr lang="es-ES" b="1" cap="all" dirty="0"/>
              <a:t>actitud</a:t>
            </a:r>
            <a:r>
              <a:rPr lang="es-ES" cap="all" dirty="0"/>
              <a:t> es la disposición o forma de pensar y actuar de una persona frente a una situación, reflejándose en su comportamiento, servicio y trato hacia los demás.</a:t>
            </a:r>
            <a:endParaRPr lang="es-MX" cap="all" dirty="0"/>
          </a:p>
          <a:p>
            <a:pPr marL="0" indent="0">
              <a:buNone/>
            </a:pPr>
            <a:endParaRPr lang="es-MX" dirty="0"/>
          </a:p>
          <a:p>
            <a:endParaRPr lang="es-ES" dirty="0"/>
          </a:p>
          <a:p>
            <a:endParaRPr lang="es-MX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6383D3E-5BAA-0A01-32ED-BE492F0E030F}"/>
              </a:ext>
            </a:extLst>
          </p:cNvPr>
          <p:cNvSpPr txBox="1">
            <a:spLocks/>
          </p:cNvSpPr>
          <p:nvPr/>
        </p:nvSpPr>
        <p:spPr>
          <a:xfrm>
            <a:off x="370112" y="3267308"/>
            <a:ext cx="11549745" cy="3468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cap="all" dirty="0"/>
              <a:t>En pocas palabras.</a:t>
            </a:r>
          </a:p>
          <a:p>
            <a:pPr marL="0" indent="0">
              <a:buNone/>
            </a:pPr>
            <a:r>
              <a:rPr lang="es-ES" sz="2000" b="1" cap="all" dirty="0"/>
              <a:t>“La actitud es la forma en que haces tu trabajo. No es lo que haces, sino cómo lo haces.”</a:t>
            </a:r>
          </a:p>
          <a:p>
            <a:pPr marL="0" indent="0">
              <a:buNone/>
            </a:pPr>
            <a:br>
              <a:rPr lang="es-ES" sz="2000" cap="all" dirty="0"/>
            </a:br>
            <a:r>
              <a:rPr lang="es-ES" sz="2000" b="1" cap="all" dirty="0"/>
              <a:t>ejemplo:</a:t>
            </a:r>
            <a:br>
              <a:rPr lang="es-ES" sz="2000" cap="all" dirty="0"/>
            </a:br>
            <a:r>
              <a:rPr lang="es-ES" sz="2000" cap="all" dirty="0"/>
              <a:t>“Dos meseros pueden hacer lo mismo: tomar una orden.</a:t>
            </a:r>
            <a:br>
              <a:rPr lang="es-ES" sz="2000" cap="all" dirty="0"/>
            </a:br>
            <a:r>
              <a:rPr lang="es-ES" sz="2000" cap="all" dirty="0"/>
              <a:t>Pero uno lo hace con buena cara, rápido y amable…    </a:t>
            </a:r>
          </a:p>
          <a:p>
            <a:pPr marL="0" indent="0">
              <a:buNone/>
            </a:pPr>
            <a:r>
              <a:rPr lang="es-ES" sz="2000" cap="all" dirty="0"/>
              <a:t>y otro de mala gana……                                                       </a:t>
            </a:r>
          </a:p>
          <a:p>
            <a:pPr marL="0" indent="0">
              <a:buNone/>
            </a:pPr>
            <a:r>
              <a:rPr lang="es-ES" sz="4000" b="1" cap="all" dirty="0"/>
              <a:t>                                                        ¿--?</a:t>
            </a:r>
            <a:endParaRPr lang="es-MX" sz="4000" b="1" cap="all" dirty="0"/>
          </a:p>
        </p:txBody>
      </p:sp>
    </p:spTree>
    <p:extLst>
      <p:ext uri="{BB962C8B-B14F-4D97-AF65-F5344CB8AC3E}">
        <p14:creationId xmlns:p14="http://schemas.microsoft.com/office/powerpoint/2010/main" val="390485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DC0DE2-6057-FA5D-F671-65CC7C5E9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4998"/>
            <a:ext cx="10515600" cy="14151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5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“En </a:t>
            </a:r>
            <a:r>
              <a:rPr lang="es-ES" sz="54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Baguet Script" panose="020F0502020204030204" pitchFamily="2" charset="0"/>
              </a:rPr>
              <a:t>Albichi</a:t>
            </a:r>
            <a:r>
              <a:rPr lang="es-ES" sz="5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los valores no son opcionales y son tan importantes que; quien no los respete, no tendrá lugar en este equipo.”</a:t>
            </a:r>
            <a:endParaRPr lang="es-MX" sz="5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30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43D56D-8DCD-5C3C-F30F-8A1347ADE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/>
              <a:t>NUESTRA MISIÓN.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1F5F26-351F-5912-0CEC-65738A1A6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683" y="206511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cap="all" dirty="0"/>
              <a:t>“Ofrecer una excelente experiencia gastronómica al comensal en cada platillo de mariscos, destacando por nuestros precios justos, alta calidad, porciones generosas, sazón auténtico y la frescura que nos caracteriza.”</a:t>
            </a:r>
            <a:endParaRPr lang="es-MX" sz="4000" cap="all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11B1881-82D0-4E57-CFC1-B230661CED07}"/>
              </a:ext>
            </a:extLst>
          </p:cNvPr>
          <p:cNvSpPr txBox="1"/>
          <p:nvPr/>
        </p:nvSpPr>
        <p:spPr>
          <a:xfrm>
            <a:off x="1077683" y="5569545"/>
            <a:ext cx="10515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“Cumplir la misión es obligatorio, porque de ella depende la calidad, la satisfacción del cliente y la permanencia de LA EMPRESA en el mercado.”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7205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C64A04-64F2-CFD3-54C6-167388B6C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s-MX" sz="4800" b="1" dirty="0"/>
          </a:p>
          <a:p>
            <a:pPr marL="0" indent="0" algn="ctr">
              <a:buNone/>
            </a:pPr>
            <a:r>
              <a:rPr lang="es-MX" sz="8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3474685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15BA6-F966-52B2-57B1-F3D5238EF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0C2B904-C30D-EF97-79E7-77EEFF5B2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93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B29BF-13D5-64DC-F6CA-580AA932F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NUESTRA VISIÓN.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56D9B9-CD27-DD0D-9D32-BC3B0A427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21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200" cap="all" dirty="0"/>
              <a:t>“Ser una cadena de restaurante de mariscos reconocida a nivel regional y nacional por su frescura, sabor y excelente relación precio–calidad, consolidando un modelo de negocio replicable que genere lealtad en nuestros clientes y crecimiento sostenible en cada nueva ubicación.”</a:t>
            </a:r>
            <a:endParaRPr lang="es-MX" sz="3200" cap="all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8A83249-3808-EA74-7B01-41C73D598762}"/>
              </a:ext>
            </a:extLst>
          </p:cNvPr>
          <p:cNvSpPr txBox="1"/>
          <p:nvPr/>
        </p:nvSpPr>
        <p:spPr>
          <a:xfrm>
            <a:off x="968829" y="5164408"/>
            <a:ext cx="98951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s-ES" sz="1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“Cada uno de  nosotros debe comprender, compartir y trabajar en función de la visión de la empresa, contribuyendo con sus acciones al crecimiento y consolidación del negocio.”</a:t>
            </a:r>
            <a:endParaRPr lang="es-ES" b="1" dirty="0">
              <a:effectLst/>
            </a:endParaRPr>
          </a:p>
          <a:p>
            <a:pPr>
              <a:buNone/>
            </a:pPr>
            <a:br>
              <a:rPr lang="es-ES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1031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B384E-EE06-10D0-DF8B-A358E4573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8E78EF8-1B32-8EDA-F24A-D66C171D8008}"/>
              </a:ext>
            </a:extLst>
          </p:cNvPr>
          <p:cNvSpPr txBox="1"/>
          <p:nvPr/>
        </p:nvSpPr>
        <p:spPr>
          <a:xfrm>
            <a:off x="1534886" y="937937"/>
            <a:ext cx="1035231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¿QUE SON LOS VALORES DE UNA EMPRESA Y PARA QUE SIRVEN? </a:t>
            </a:r>
            <a:br>
              <a:rPr lang="es-ES" sz="3200" dirty="0"/>
            </a:br>
            <a:endParaRPr lang="es-MX" sz="3200" dirty="0">
              <a:solidFill>
                <a:srgbClr val="3085B6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MX" dirty="0">
                <a:solidFill>
                  <a:schemeClr val="bg1"/>
                </a:solidFill>
                <a:latin typeface="Arial Black" panose="020B0A04020102020204" pitchFamily="34" charset="0"/>
              </a:rPr>
              <a:t>-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6CC8F5-EBF1-CB3A-83D3-9C263CE7E99D}"/>
              </a:ext>
            </a:extLst>
          </p:cNvPr>
          <p:cNvSpPr txBox="1"/>
          <p:nvPr/>
        </p:nvSpPr>
        <p:spPr>
          <a:xfrm>
            <a:off x="413658" y="2451047"/>
            <a:ext cx="114735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cap="all" dirty="0"/>
              <a:t>Un </a:t>
            </a:r>
            <a:r>
              <a:rPr lang="es-ES" sz="2800" b="1" cap="all" dirty="0"/>
              <a:t>valor</a:t>
            </a:r>
            <a:r>
              <a:rPr lang="es-ES" sz="2800" cap="all" dirty="0"/>
              <a:t> es un principio o regla que guía el comportamiento de una empresa, indicando </a:t>
            </a:r>
            <a:r>
              <a:rPr lang="es-ES" sz="2800" b="1" cap="all" dirty="0"/>
              <a:t>qué es importante y cómo se debe actuar</a:t>
            </a:r>
            <a:r>
              <a:rPr lang="es-ES" sz="2800" cap="all" dirty="0"/>
              <a:t>.</a:t>
            </a:r>
            <a:endParaRPr lang="es-MX" sz="2800" cap="all" dirty="0">
              <a:solidFill>
                <a:srgbClr val="3085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dirty="0">
                <a:solidFill>
                  <a:schemeClr val="bg1"/>
                </a:solidFill>
                <a:latin typeface="Arial Black" panose="020B0A04020102020204" pitchFamily="34" charset="0"/>
              </a:rPr>
              <a:t>-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E941CE2-00FE-291B-1587-A29CCC5DF998}"/>
              </a:ext>
            </a:extLst>
          </p:cNvPr>
          <p:cNvSpPr txBox="1"/>
          <p:nvPr/>
        </p:nvSpPr>
        <p:spPr>
          <a:xfrm>
            <a:off x="566058" y="4345160"/>
            <a:ext cx="114735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A PARTE DE QUE SON FRASES MUY BONITAS , LOS VALORES COMO LA PALABRA LO INDICA , AGREGAN VALOR A LA EMPRESA Y A LOS COLABORADORES. </a:t>
            </a:r>
            <a:r>
              <a:rPr lang="es-MX" sz="2800" dirty="0">
                <a:solidFill>
                  <a:schemeClr val="bg1"/>
                </a:solidFill>
                <a:latin typeface="Arial Black" panose="020B0A040201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41548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A5716-2F46-E03A-48D2-72087BB1F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51856"/>
          </a:xfrm>
        </p:spPr>
        <p:txBody>
          <a:bodyPr/>
          <a:lstStyle/>
          <a:p>
            <a:pPr algn="ctr"/>
            <a:r>
              <a:rPr lang="es-MX" dirty="0"/>
              <a:t>EL PODER DE LOS VALORES: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DA3EEA-8083-396B-788B-5D4E27C00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857"/>
            <a:ext cx="11168743" cy="6074229"/>
          </a:xfrm>
        </p:spPr>
        <p:txBody>
          <a:bodyPr>
            <a:normAutofit fontScale="40000" lnSpcReduction="20000"/>
          </a:bodyPr>
          <a:lstStyle/>
          <a:p>
            <a:endParaRPr lang="es-ES" sz="6500" b="1" dirty="0"/>
          </a:p>
          <a:p>
            <a:r>
              <a:rPr lang="es-ES" sz="6500" b="1" dirty="0"/>
              <a:t>NOS AYUDA A TENER DIRECCIÓN COMO EQUIPO Y EMPRESA</a:t>
            </a:r>
            <a:r>
              <a:rPr lang="es-ES" sz="6500" dirty="0"/>
              <a:t>. </a:t>
            </a:r>
          </a:p>
          <a:p>
            <a:pPr>
              <a:buFontTx/>
              <a:buChar char="-"/>
            </a:pPr>
            <a:r>
              <a:rPr lang="es-ES" sz="6500" dirty="0"/>
              <a:t>NOS AYUDAN A DETERMINAR QUE ESTÁ BIEN Y QUE NO ESTA BIEN. </a:t>
            </a:r>
          </a:p>
          <a:p>
            <a:pPr fontAlgn="base"/>
            <a:r>
              <a:rPr lang="es-ES" sz="6500" b="1" dirty="0"/>
              <a:t>NOS AYUDA A SER CONSISTENTES.</a:t>
            </a:r>
          </a:p>
          <a:p>
            <a:r>
              <a:rPr lang="es-ES" sz="6500" dirty="0"/>
              <a:t>-EN EL SERVICIO , EN LA CALIDAD Y FINALMENTE EN LA EXPERIENCIA DEL CLIENTE.</a:t>
            </a:r>
          </a:p>
          <a:p>
            <a:pPr fontAlgn="base"/>
            <a:r>
              <a:rPr lang="es-ES" sz="6500" b="1" dirty="0"/>
              <a:t>NOS DA UNA IDENTIDAD COMO EMPRESA.  </a:t>
            </a:r>
          </a:p>
          <a:p>
            <a:pPr marL="0" indent="0" fontAlgn="base">
              <a:buNone/>
            </a:pPr>
            <a:r>
              <a:rPr lang="es-ES" sz="6500" dirty="0"/>
              <a:t>-LA FORMA EN QUE SE ATIENDE AL CLIENTE</a:t>
            </a:r>
          </a:p>
          <a:p>
            <a:pPr marL="0" indent="0" fontAlgn="base">
              <a:buNone/>
            </a:pPr>
            <a:r>
              <a:rPr lang="es-ES" sz="6500" dirty="0"/>
              <a:t>-COMO SE COMPORTA EL PERSONAL.</a:t>
            </a:r>
          </a:p>
          <a:p>
            <a:pPr marL="0" indent="0" fontAlgn="base">
              <a:buNone/>
            </a:pPr>
            <a:r>
              <a:rPr lang="es-ES" sz="6500" dirty="0"/>
              <a:t>-COMO SE TOMAN LAS DECISIONES.</a:t>
            </a:r>
          </a:p>
          <a:p>
            <a:pPr fontAlgn="base"/>
            <a:r>
              <a:rPr lang="es-ES" sz="6500" b="1" dirty="0"/>
              <a:t>NOS DA UNA BASE EN CÓMO SE TORNA EL AMBIENTE LABORAL. </a:t>
            </a:r>
          </a:p>
          <a:p>
            <a:pPr fontAlgn="base"/>
            <a:r>
              <a:rPr lang="es-ES" sz="6500" b="1" dirty="0"/>
              <a:t>IMPACTAN DIRECTAMENTE EN NUESTRAS VENTAS </a:t>
            </a:r>
            <a:r>
              <a:rPr lang="es-ES" sz="6500" dirty="0"/>
              <a:t>.</a:t>
            </a:r>
          </a:p>
          <a:p>
            <a:pPr fontAlgn="base"/>
            <a:r>
              <a:rPr lang="es-ES" sz="6500" b="1" dirty="0"/>
              <a:t>NOS AYUDAN AL CRECIMIENTO EN EQUIPO Y COMO EMPRESA</a:t>
            </a:r>
            <a:r>
              <a:rPr lang="es-ES" sz="6500" dirty="0"/>
              <a:t>.</a:t>
            </a:r>
          </a:p>
          <a:p>
            <a:pPr marL="0" indent="0">
              <a:buNone/>
            </a:pPr>
            <a:br>
              <a:rPr lang="es-ES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897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398932-41E2-3B08-5A67-E5C56E32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VALORES DE ALBICHI.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DF7A4F-B9ED-13B7-D48F-38607D6E9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286" y="1825625"/>
            <a:ext cx="3875314" cy="4351338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HONESTIDAD. 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b="1" dirty="0"/>
              <a:t>RESPONSABILIDAD.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b="1" dirty="0"/>
              <a:t> PRECIO JUSTO.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b="1" dirty="0"/>
              <a:t> CALIDAD E HIGIENE.</a:t>
            </a:r>
          </a:p>
          <a:p>
            <a:endParaRPr lang="es-ES" b="1" dirty="0"/>
          </a:p>
          <a:p>
            <a:r>
              <a:rPr lang="es-ES" b="1" dirty="0"/>
              <a:t> SERVICIO. 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32926EF-F8A8-6509-5C34-9E12071BAC57}"/>
              </a:ext>
            </a:extLst>
          </p:cNvPr>
          <p:cNvSpPr txBox="1">
            <a:spLocks/>
          </p:cNvSpPr>
          <p:nvPr/>
        </p:nvSpPr>
        <p:spPr>
          <a:xfrm>
            <a:off x="6553200" y="1847393"/>
            <a:ext cx="34181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/>
              <a:t>INNOVACIÓN.</a:t>
            </a:r>
          </a:p>
          <a:p>
            <a:endParaRPr lang="es-ES" b="1" dirty="0"/>
          </a:p>
          <a:p>
            <a:r>
              <a:rPr lang="es-ES" b="1" dirty="0"/>
              <a:t>EMPATÍA.</a:t>
            </a:r>
          </a:p>
          <a:p>
            <a:pPr marL="0" indent="0">
              <a:buNone/>
            </a:pPr>
            <a:r>
              <a:rPr lang="es-ES" b="1" dirty="0"/>
              <a:t> </a:t>
            </a:r>
          </a:p>
          <a:p>
            <a:r>
              <a:rPr lang="es-ES" b="1" dirty="0"/>
              <a:t>RESPETO.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b="1" dirty="0"/>
              <a:t>LEALTAD.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b="1" dirty="0"/>
              <a:t> COMPROMISO</a:t>
            </a:r>
            <a:r>
              <a:rPr lang="es-ES" dirty="0"/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4971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D434-FBAA-E1BB-21E7-F4E2D8D38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5400" b="1" dirty="0"/>
              <a:t>HONESTIDAD.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266C99-C62F-FEA4-C3D4-794F7855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6999"/>
            <a:ext cx="10983686" cy="2438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b="1" cap="all" dirty="0"/>
              <a:t>Actuamos con transparencia en la empresa, generando confianza en cada interacción entre colaborador, cliente y proveedor</a:t>
            </a:r>
            <a:r>
              <a:rPr lang="es-ES" sz="4000" cap="all" dirty="0"/>
              <a:t>.</a:t>
            </a:r>
            <a:endParaRPr lang="es-MX" sz="4000" cap="all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8C05360-0DA1-40FE-C91C-2C85CF0D39E7}"/>
              </a:ext>
            </a:extLst>
          </p:cNvPr>
          <p:cNvSpPr txBox="1">
            <a:spLocks/>
          </p:cNvSpPr>
          <p:nvPr/>
        </p:nvSpPr>
        <p:spPr>
          <a:xfrm>
            <a:off x="990600" y="4855027"/>
            <a:ext cx="10983686" cy="2438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MX" sz="4000" cap="all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4EDC-DCE1-B8FB-BBD9-8E86DCB0818B}"/>
              </a:ext>
            </a:extLst>
          </p:cNvPr>
          <p:cNvSpPr txBox="1"/>
          <p:nvPr/>
        </p:nvSpPr>
        <p:spPr>
          <a:xfrm>
            <a:off x="544285" y="5960317"/>
            <a:ext cx="11201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800" b="1" dirty="0"/>
              <a:t>“Es hacer lo correcto, aunque nadie te esté viendo.”</a:t>
            </a:r>
          </a:p>
        </p:txBody>
      </p:sp>
    </p:spTree>
    <p:extLst>
      <p:ext uri="{BB962C8B-B14F-4D97-AF65-F5344CB8AC3E}">
        <p14:creationId xmlns:p14="http://schemas.microsoft.com/office/powerpoint/2010/main" val="285124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5E8E06-97EA-A02F-0B80-92D30AA3D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/>
              <a:t>RESPONSABILIDAD.</a:t>
            </a:r>
            <a:endParaRPr lang="es-MX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25187E-1115-48B2-88C7-7C83D287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4743"/>
            <a:ext cx="10515600" cy="251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b="1" cap="all" dirty="0"/>
              <a:t>Cumplimos con nuestras funciones y obligaciones, asegurando un servicio eficiente y de calidad en todo momento.</a:t>
            </a:r>
            <a:r>
              <a:rPr lang="es-ES" sz="4000" dirty="0"/>
              <a:t> </a:t>
            </a:r>
            <a:endParaRPr lang="es-MX" sz="4000" b="1" cap="all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79A9965-6375-2285-8923-E7F93A4F9A4B}"/>
              </a:ext>
            </a:extLst>
          </p:cNvPr>
          <p:cNvSpPr txBox="1">
            <a:spLocks/>
          </p:cNvSpPr>
          <p:nvPr/>
        </p:nvSpPr>
        <p:spPr>
          <a:xfrm>
            <a:off x="838199" y="4710112"/>
            <a:ext cx="10689771" cy="1850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4000" dirty="0"/>
              <a:t>“Cumplir con tu trabajo correctamente, sin que tengan que estarte diciendo qué hacer.”</a:t>
            </a:r>
            <a:endParaRPr lang="es-MX" sz="4000" b="1" cap="all" dirty="0"/>
          </a:p>
        </p:txBody>
      </p:sp>
    </p:spTree>
    <p:extLst>
      <p:ext uri="{BB962C8B-B14F-4D97-AF65-F5344CB8AC3E}">
        <p14:creationId xmlns:p14="http://schemas.microsoft.com/office/powerpoint/2010/main" val="328010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BD0D-4257-6AE9-7391-ACBB90BC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/>
              <a:t>PRECIOS JUSTOS.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6F662A-D5BD-21EF-7FEE-92CE75BDF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0" y="2982685"/>
            <a:ext cx="10341429" cy="234042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ES" sz="4000" b="1" cap="all" dirty="0"/>
              <a:t>Ofrecemos productos con una relación equilibrada entre calidad, porción y precio, garantizando valor para el cliente.</a:t>
            </a:r>
          </a:p>
          <a:p>
            <a:pPr marL="0" indent="0">
              <a:buNone/>
            </a:pPr>
            <a:br>
              <a:rPr lang="es-ES" dirty="0"/>
            </a:br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9830C60-1BBB-3C5F-A51D-252C71004D27}"/>
              </a:ext>
            </a:extLst>
          </p:cNvPr>
          <p:cNvSpPr txBox="1"/>
          <p:nvPr/>
        </p:nvSpPr>
        <p:spPr>
          <a:xfrm>
            <a:off x="1012370" y="5195893"/>
            <a:ext cx="10515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“Que el cliente recibe exactamente lo que está pagando: ni menos, ni engaños.”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41825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898</Words>
  <Application>Microsoft Office PowerPoint</Application>
  <PresentationFormat>Panorámica</PresentationFormat>
  <Paragraphs>108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Arial Black</vt:lpstr>
      <vt:lpstr>Baguet Script</vt:lpstr>
      <vt:lpstr>Tema de Office</vt:lpstr>
      <vt:lpstr>Presentación de PowerPoint</vt:lpstr>
      <vt:lpstr>NUESTRA MISIÓN.</vt:lpstr>
      <vt:lpstr>NUESTRA VISIÓN.</vt:lpstr>
      <vt:lpstr>Presentación de PowerPoint</vt:lpstr>
      <vt:lpstr>EL PODER DE LOS VALORES:</vt:lpstr>
      <vt:lpstr>VALORES DE ALBICHI.</vt:lpstr>
      <vt:lpstr>HONESTIDAD.</vt:lpstr>
      <vt:lpstr>RESPONSABILIDAD.</vt:lpstr>
      <vt:lpstr>PRECIOS JUSTOS.</vt:lpstr>
      <vt:lpstr>Calidad e Higiene. </vt:lpstr>
      <vt:lpstr>Servicio. </vt:lpstr>
      <vt:lpstr>Innovación. </vt:lpstr>
      <vt:lpstr>Empatía. </vt:lpstr>
      <vt:lpstr>Respeto. </vt:lpstr>
      <vt:lpstr>Lealtad. </vt:lpstr>
      <vt:lpstr>Compromiso. </vt:lpstr>
      <vt:lpstr>ACTITUD.</vt:lpstr>
      <vt:lpstr>Definición de actitud: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Marla Maguirre</dc:creator>
  <cp:lastModifiedBy>IVAN ESPINOZA DE LOS MONTEROS</cp:lastModifiedBy>
  <cp:revision>3</cp:revision>
  <dcterms:created xsi:type="dcterms:W3CDTF">2026-03-26T22:04:22Z</dcterms:created>
  <dcterms:modified xsi:type="dcterms:W3CDTF">2026-06-30T00:23:13Z</dcterms:modified>
</cp:coreProperties>
</file>